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68" r:id="rId15"/>
    <p:sldId id="269" r:id="rId16"/>
    <p:sldId id="270" r:id="rId17"/>
  </p:sldIdLst>
  <p:sldSz cx="9144000" cy="5143500" type="screen16x9"/>
  <p:notesSz cx="7559675" cy="106918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14676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67424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23964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02208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23964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02208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57200" y="1563480"/>
            <a:ext cx="8229240" cy="3030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822924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457200" y="771480"/>
            <a:ext cx="8229240" cy="3305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563480"/>
            <a:ext cx="8229240" cy="3030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67424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57200" y="314676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467424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323964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02208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45720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323964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602208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822924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771480"/>
            <a:ext cx="8229240" cy="3305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/>
        </p:nvSpPr>
        <p:spPr>
          <a:xfrm>
            <a:off x="0" y="0"/>
            <a:ext cx="9143640" cy="7196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" name="Picture 2"/>
          <p:cNvPicPr/>
          <p:nvPr/>
        </p:nvPicPr>
        <p:blipFill>
          <a:blip r:embed="rId14"/>
          <a:stretch/>
        </p:blipFill>
        <p:spPr>
          <a:xfrm>
            <a:off x="3708000" y="4809960"/>
            <a:ext cx="1728000" cy="333360"/>
          </a:xfrm>
          <a:prstGeom prst="rect">
            <a:avLst/>
          </a:prstGeom>
          <a:ln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sr-Latn-R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EF7D91B8-CFF6-4E72-8417-6E8F4862D1D6}" type="datetime">
              <a:rPr lang="hr-HR" sz="1200" b="0" strike="noStrike" spc="-1">
                <a:solidFill>
                  <a:srgbClr val="8B8B8B"/>
                </a:solidFill>
                <a:latin typeface="Calibri"/>
              </a:rPr>
              <a:t>18.1.2020.</a:t>
            </a:fld>
            <a:endParaRPr lang="hr-HR" sz="1200" b="0" strike="noStrike" spc="-1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/>
          </p:nvPr>
        </p:nvSpPr>
        <p:spPr>
          <a:xfrm>
            <a:off x="6553080" y="4767120"/>
            <a:ext cx="2133360" cy="2736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07B9B9A6-05AA-4917-A1A9-461B2B9A2271}" type="slidenum">
              <a:rPr lang="hr-HR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hr-HR" sz="1200" b="0" strike="noStrike" spc="-1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3200" b="0" strike="noStrike" spc="-1">
                <a:solidFill>
                  <a:srgbClr val="000000"/>
                </a:solidFill>
                <a:latin typeface="Calibri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r-Latn-RS" sz="2400" b="0" strike="noStrike" spc="-1">
                <a:solidFill>
                  <a:srgbClr val="000000"/>
                </a:solidFill>
                <a:latin typeface="Calibri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Sedma razina konture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9143640" cy="7196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3" name="Picture 2"/>
          <p:cNvPicPr/>
          <p:nvPr/>
        </p:nvPicPr>
        <p:blipFill>
          <a:blip r:embed="rId14"/>
          <a:stretch/>
        </p:blipFill>
        <p:spPr>
          <a:xfrm>
            <a:off x="3708000" y="4809960"/>
            <a:ext cx="1728000" cy="333360"/>
          </a:xfrm>
          <a:prstGeom prst="rect">
            <a:avLst/>
          </a:prstGeom>
          <a:ln>
            <a:noFill/>
          </a:ln>
        </p:spPr>
      </p:pic>
      <p:sp>
        <p:nvSpPr>
          <p:cNvPr id="44" name="PlaceHolder 2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sr-Latn-R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457200" y="1563480"/>
            <a:ext cx="8229240" cy="303048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32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sr-Latn-RS" sz="28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4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46" name="PlaceHolder 4"/>
          <p:cNvSpPr>
            <a:spLocks noGrp="1"/>
          </p:cNvSpPr>
          <p:nvPr>
            <p:ph type="dt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07DEFC52-A4A9-470B-B188-3FB030B00B49}" type="datetime">
              <a:rPr lang="hr-HR" sz="1200" b="0" strike="noStrike" spc="-1">
                <a:solidFill>
                  <a:srgbClr val="8B8B8B"/>
                </a:solidFill>
                <a:latin typeface="Calibri"/>
              </a:rPr>
              <a:t>18.1.2020.</a:t>
            </a:fld>
            <a:endParaRPr lang="hr-HR" sz="1200" b="0" strike="noStrike" spc="-1"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/>
          </p:nvPr>
        </p:nvSpPr>
        <p:spPr>
          <a:xfrm>
            <a:off x="6553080" y="4767120"/>
            <a:ext cx="2133360" cy="2736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EFFC58DA-A40A-4E9F-A449-397FF9C5F97B}" type="slidenum">
              <a:rPr lang="hr-HR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hr-HR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zs.hr/" TargetMode="Externa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1371960" y="1677780"/>
            <a:ext cx="7772040" cy="1102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r>
              <a:rPr lang="sr-Latn-RS" sz="4000" b="1" strike="noStrike" spc="-1" dirty="0">
                <a:solidFill>
                  <a:srgbClr val="000000"/>
                </a:solidFill>
                <a:latin typeface="Calibri"/>
              </a:rPr>
              <a:t>Strukture stanovništva Hrvatske</a:t>
            </a:r>
          </a:p>
        </p:txBody>
      </p:sp>
      <p:sp>
        <p:nvSpPr>
          <p:cNvPr id="85" name="TextShape 2"/>
          <p:cNvSpPr txBox="1"/>
          <p:nvPr/>
        </p:nvSpPr>
        <p:spPr>
          <a:xfrm>
            <a:off x="2154562" y="3829500"/>
            <a:ext cx="6400440" cy="131400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r"/>
            <a:r>
              <a:rPr lang="hr-HR" sz="2000" b="0" strike="noStrike" spc="-1" dirty="0">
                <a:latin typeface="Arial"/>
              </a:rPr>
              <a:t>Stanovništvo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CD8394C-5B4E-4C9A-B062-6AD21BA4953F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380" y="1222479"/>
            <a:ext cx="8229240" cy="160659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vjerska struktura povezana je s narodnosnom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većinu čine katolici, zatim pravoslavci te muslimani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ateisti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hr-H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984553-416A-49CA-B849-00A277240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877" y="2398134"/>
            <a:ext cx="6144924" cy="21621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D4B679B-0104-4090-8B33-96F8002897B4}"/>
              </a:ext>
            </a:extLst>
          </p:cNvPr>
          <p:cNvSpPr txBox="1"/>
          <p:nvPr/>
        </p:nvSpPr>
        <p:spPr>
          <a:xfrm>
            <a:off x="6892636" y="2805545"/>
            <a:ext cx="19396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>
                <a:latin typeface="Calibri" panose="020F0502020204030204" pitchFamily="34" charset="0"/>
                <a:cs typeface="Calibri" panose="020F0502020204030204" pitchFamily="34" charset="0"/>
              </a:rPr>
              <a:t>Kojim religijama pripadaju objekti na fotografijama?</a:t>
            </a:r>
          </a:p>
        </p:txBody>
      </p:sp>
    </p:spTree>
    <p:extLst>
      <p:ext uri="{BB962C8B-B14F-4D97-AF65-F5344CB8AC3E}">
        <p14:creationId xmlns:p14="http://schemas.microsoft.com/office/powerpoint/2010/main" val="4251507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F6066-9C00-4BE1-857A-DD6C9D35A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33981"/>
            <a:ext cx="8229240" cy="387798"/>
          </a:xfrm>
        </p:spPr>
        <p:txBody>
          <a:bodyPr/>
          <a:lstStyle/>
          <a:p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Jezična struktura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9A140C8-4C89-4B13-A36E-0B6DF6D987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532716"/>
              </p:ext>
            </p:extLst>
          </p:nvPr>
        </p:nvGraphicFramePr>
        <p:xfrm>
          <a:off x="595746" y="1728931"/>
          <a:ext cx="6096000" cy="261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3977863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hr-HR" dirty="0"/>
                        <a:t>hrvatski jezik                 95,6 %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731704"/>
                  </a:ext>
                </a:extLst>
              </a:tr>
              <a:tr h="392200">
                <a:tc>
                  <a:txBody>
                    <a:bodyPr/>
                    <a:lstStyle/>
                    <a:p>
                      <a:r>
                        <a:rPr lang="hr-HR" dirty="0"/>
                        <a:t>srpski jezik                        1,23%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0293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talijanski jezik                    0,43%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88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albanski jezik                     0,40%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10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mađarski jezik                    0,24%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5302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slovenski jezik                    0,22%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927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češki jezik                           0,15%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0601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2947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89E13-4053-4C8E-A5E9-69AA66824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33981"/>
            <a:ext cx="8229240" cy="387798"/>
          </a:xfrm>
        </p:spPr>
        <p:txBody>
          <a:bodyPr/>
          <a:lstStyle/>
          <a:p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Gospodarska struktura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B9F920-F2A8-4262-9472-D4E372866889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64126" y="2089571"/>
            <a:ext cx="8222313" cy="249299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dirty="0">
                <a:latin typeface="Calibri" panose="020F0502020204030204" pitchFamily="34" charset="0"/>
                <a:cs typeface="Calibri" panose="020F0502020204030204" pitchFamily="34" charset="0"/>
              </a:rPr>
              <a:t>Zadatak: radom u paru pronađite podatke o gospodarskoj strukturi Hrvatske za 2011. na </a:t>
            </a:r>
            <a:r>
              <a:rPr lang="hr-HR" sz="20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www.dzs.hr</a:t>
            </a:r>
            <a:r>
              <a:rPr lang="hr-HR" sz="2000" dirty="0">
                <a:latin typeface="Calibri" panose="020F0502020204030204" pitchFamily="34" charset="0"/>
                <a:cs typeface="Calibri" panose="020F0502020204030204" pitchFamily="34" charset="0"/>
              </a:rPr>
              <a:t> 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dirty="0">
                <a:latin typeface="Calibri" panose="020F0502020204030204" pitchFamily="34" charset="0"/>
                <a:cs typeface="Calibri" panose="020F0502020204030204" pitchFamily="34" charset="0"/>
              </a:rPr>
              <a:t>u Hrvatskoj se povećava udio zaposlenih u III.sektoru, smanjuje se primarni i sekundarni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i="1" dirty="0">
                <a:latin typeface="Calibri" panose="020F0502020204030204" pitchFamily="34" charset="0"/>
                <a:cs typeface="Calibri" panose="020F0502020204030204" pitchFamily="34" charset="0"/>
              </a:rPr>
              <a:t>Kako objašnjavamo ovakvu strukturu?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50320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2616-3EF0-45A0-80F9-46E4EA3D3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33981"/>
            <a:ext cx="8229240" cy="387798"/>
          </a:xfrm>
        </p:spPr>
        <p:txBody>
          <a:bodyPr/>
          <a:lstStyle/>
          <a:p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Obrazovna struktura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967DF7-F64B-4240-BBB7-B8C621A25C9D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381000" y="1469957"/>
            <a:ext cx="8229240" cy="959237"/>
          </a:xfrm>
        </p:spPr>
        <p:txBody>
          <a:bodyPr/>
          <a:lstStyle/>
          <a:p>
            <a:r>
              <a:rPr lang="hr-HR" sz="2000" dirty="0">
                <a:latin typeface="Calibri" panose="020F0502020204030204" pitchFamily="34" charset="0"/>
                <a:cs typeface="Calibri" panose="020F0502020204030204" pitchFamily="34" charset="0"/>
              </a:rPr>
              <a:t>prema obrazovanju : osnovnoškolsko obrazovanje, srednjoškolsko obrazovanje i visokoškolsko obrazovanje</a:t>
            </a:r>
          </a:p>
          <a:p>
            <a:pPr marL="0" indent="0">
              <a:buNone/>
            </a:pPr>
            <a:endParaRPr lang="hr-H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4F4BDC-6851-4153-AFC9-52C964C91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944865"/>
              </p:ext>
            </p:extLst>
          </p:nvPr>
        </p:nvGraphicFramePr>
        <p:xfrm>
          <a:off x="1392381" y="2149532"/>
          <a:ext cx="6054436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1509">
                  <a:extLst>
                    <a:ext uri="{9D8B030D-6E8A-4147-A177-3AD203B41FA5}">
                      <a16:colId xmlns:a16="http://schemas.microsoft.com/office/drawing/2014/main" val="2773350754"/>
                    </a:ext>
                  </a:extLst>
                </a:gridCol>
                <a:gridCol w="2292927">
                  <a:extLst>
                    <a:ext uri="{9D8B030D-6E8A-4147-A177-3AD203B41FA5}">
                      <a16:colId xmlns:a16="http://schemas.microsoft.com/office/drawing/2014/main" val="4242665341"/>
                    </a:ext>
                  </a:extLst>
                </a:gridCol>
              </a:tblGrid>
              <a:tr h="295450">
                <a:tc>
                  <a:txBody>
                    <a:bodyPr/>
                    <a:lstStyle/>
                    <a:p>
                      <a:r>
                        <a:rPr lang="hr-H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Razina obrazovanja 2011.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Relativni udio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754811"/>
                  </a:ext>
                </a:extLst>
              </a:tr>
              <a:tr h="295450">
                <a:tc>
                  <a:txBody>
                    <a:bodyPr/>
                    <a:lstStyle/>
                    <a:p>
                      <a:r>
                        <a:rPr lang="hr-H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Bez škole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9,52%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434233"/>
                  </a:ext>
                </a:extLst>
              </a:tr>
              <a:tr h="295450">
                <a:tc>
                  <a:txBody>
                    <a:bodyPr/>
                    <a:lstStyle/>
                    <a:p>
                      <a:r>
                        <a:rPr lang="hr-H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Osnovna škola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21,30%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557797"/>
                  </a:ext>
                </a:extLst>
              </a:tr>
              <a:tr h="295450">
                <a:tc>
                  <a:txBody>
                    <a:bodyPr/>
                    <a:lstStyle/>
                    <a:p>
                      <a:r>
                        <a:rPr lang="hr-H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Srednja škola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52,63%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003114"/>
                  </a:ext>
                </a:extLst>
              </a:tr>
              <a:tr h="295450">
                <a:tc>
                  <a:txBody>
                    <a:bodyPr/>
                    <a:lstStyle/>
                    <a:p>
                      <a:r>
                        <a:rPr lang="hr-H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Visoka škola ili stručni studij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5,84%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098745"/>
                  </a:ext>
                </a:extLst>
              </a:tr>
              <a:tr h="415050">
                <a:tc>
                  <a:txBody>
                    <a:bodyPr/>
                    <a:lstStyle/>
                    <a:p>
                      <a:r>
                        <a:rPr lang="hr-H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Fakultet/akademija/sveučilišni ili stručni studij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10,55%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897688"/>
                  </a:ext>
                </a:extLst>
              </a:tr>
              <a:tr h="295450">
                <a:tc>
                  <a:txBody>
                    <a:bodyPr/>
                    <a:lstStyle/>
                    <a:p>
                      <a:r>
                        <a:rPr lang="hr-H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nepoznato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0,16%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74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0443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7F3E249-30CB-4BE1-9113-BA79083442F9}"/>
              </a:ext>
            </a:extLst>
          </p:cNvPr>
          <p:cNvSpPr txBox="1"/>
          <p:nvPr/>
        </p:nvSpPr>
        <p:spPr>
          <a:xfrm>
            <a:off x="381000" y="152400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>
                <a:latin typeface="Calibri" panose="020F0502020204030204" pitchFamily="34" charset="0"/>
                <a:cs typeface="Calibri" panose="020F0502020204030204" pitchFamily="34" charset="0"/>
              </a:rPr>
              <a:t>Ponavljanje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1D35DA-CEB5-47FB-9E16-F3AF9C184CBF}"/>
              </a:ext>
            </a:extLst>
          </p:cNvPr>
          <p:cNvSpPr txBox="1"/>
          <p:nvPr/>
        </p:nvSpPr>
        <p:spPr>
          <a:xfrm>
            <a:off x="512617" y="1533114"/>
            <a:ext cx="5347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Riješite zadatke u radnoj bilježnici.</a:t>
            </a:r>
          </a:p>
        </p:txBody>
      </p:sp>
    </p:spTree>
    <p:extLst>
      <p:ext uri="{BB962C8B-B14F-4D97-AF65-F5344CB8AC3E}">
        <p14:creationId xmlns:p14="http://schemas.microsoft.com/office/powerpoint/2010/main" val="11323332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A8123-DC5C-4CEA-9E7A-652FC3BE1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6281"/>
            <a:ext cx="8229240" cy="443198"/>
          </a:xfrm>
        </p:spPr>
        <p:txBody>
          <a:bodyPr/>
          <a:lstStyle/>
          <a:p>
            <a:r>
              <a:rPr lang="hr-HR" sz="3200" dirty="0">
                <a:latin typeface="Calibri" panose="020F0502020204030204" pitchFamily="34" charset="0"/>
                <a:cs typeface="Calibri" panose="020F0502020204030204" pitchFamily="34" charset="0"/>
              </a:rPr>
              <a:t>Izradila</a:t>
            </a:r>
            <a:r>
              <a:rPr lang="hr-HR" sz="3200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95C828-BDA9-4DF8-9E7F-0170BE78C1AE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68037" y="2239351"/>
            <a:ext cx="8229240" cy="276999"/>
          </a:xfrm>
        </p:spPr>
        <p:txBody>
          <a:bodyPr/>
          <a:lstStyle/>
          <a:p>
            <a:pPr marL="0" indent="0">
              <a:buNone/>
            </a:pPr>
            <a:r>
              <a:rPr lang="hr-HR" sz="2000" dirty="0">
                <a:latin typeface="Calibri" panose="020F0502020204030204" pitchFamily="34" charset="0"/>
                <a:cs typeface="Calibri" panose="020F0502020204030204" pitchFamily="34" charset="0"/>
              </a:rPr>
              <a:t>Marija Ros Kozarić, prof.</a:t>
            </a:r>
          </a:p>
        </p:txBody>
      </p:sp>
    </p:spTree>
    <p:extLst>
      <p:ext uri="{BB962C8B-B14F-4D97-AF65-F5344CB8AC3E}">
        <p14:creationId xmlns:p14="http://schemas.microsoft.com/office/powerpoint/2010/main" val="3348411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1551708" y="0"/>
            <a:ext cx="8229240" cy="7128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sr-Latn-RS" sz="3200" b="1" strike="noStrike" spc="-1" dirty="0">
                <a:solidFill>
                  <a:srgbClr val="000000"/>
                </a:solidFill>
                <a:latin typeface="Calibri"/>
              </a:rPr>
              <a:t>Nakon današnjeg sata moći ćeš....</a:t>
            </a:r>
          </a:p>
        </p:txBody>
      </p:sp>
      <p:sp>
        <p:nvSpPr>
          <p:cNvPr id="87" name="TextShape 2"/>
          <p:cNvSpPr txBox="1"/>
          <p:nvPr/>
        </p:nvSpPr>
        <p:spPr>
          <a:xfrm>
            <a:off x="332689" y="1508061"/>
            <a:ext cx="8229240" cy="303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r-Latn-RS" sz="3200" spc="-1" dirty="0">
                <a:solidFill>
                  <a:srgbClr val="000000"/>
                </a:solidFill>
                <a:latin typeface="Calibri"/>
              </a:rPr>
              <a:t>objasniti s pomoću dijagrama i tematskih karata jezičnu, vjersku, obrazovnu, gospodarsku, narodnosnu i biološku strukturu stanovništva na primjerima iz Hrvatske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r-Latn-RS" sz="3200" spc="-1" dirty="0">
                <a:solidFill>
                  <a:srgbClr val="000000"/>
                </a:solidFill>
                <a:latin typeface="Calibri"/>
              </a:rPr>
              <a:t>razlikovati vjeroispovijesti u Hrvatskoj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DEAFD-B7AA-46A8-A07B-C065A921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91" y="268953"/>
            <a:ext cx="8229240" cy="332399"/>
          </a:xfrm>
        </p:spPr>
        <p:txBody>
          <a:bodyPr/>
          <a:lstStyle/>
          <a:p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Ponovimo...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B3D393-F14F-4AE3-8FF2-E4C99F7DDEE8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70164" y="1562156"/>
            <a:ext cx="8229240" cy="1492716"/>
          </a:xfrm>
        </p:spPr>
        <p:txBody>
          <a:bodyPr/>
          <a:lstStyle/>
          <a:p>
            <a:r>
              <a:rPr lang="hr-HR" sz="2000" i="1" dirty="0">
                <a:latin typeface="Calibri" panose="020F0502020204030204" pitchFamily="34" charset="0"/>
                <a:cs typeface="Calibri" panose="020F0502020204030204" pitchFamily="34" charset="0"/>
              </a:rPr>
              <a:t>Po čemu se ljudi međusobno razlikuju?</a:t>
            </a:r>
          </a:p>
          <a:p>
            <a:r>
              <a:rPr lang="hr-HR" sz="2000" i="1" dirty="0">
                <a:latin typeface="Calibri" panose="020F0502020204030204" pitchFamily="34" charset="0"/>
                <a:cs typeface="Calibri" panose="020F0502020204030204" pitchFamily="34" charset="0"/>
              </a:rPr>
              <a:t>Što im je zajedničko?</a:t>
            </a:r>
          </a:p>
          <a:p>
            <a:r>
              <a:rPr lang="hr-HR" sz="2000" i="1" dirty="0">
                <a:latin typeface="Calibri" panose="020F0502020204030204" pitchFamily="34" charset="0"/>
                <a:cs typeface="Calibri" panose="020F0502020204030204" pitchFamily="34" charset="0"/>
              </a:rPr>
              <a:t>Koje strukture stanovništva smo učili</a:t>
            </a:r>
          </a:p>
          <a:p>
            <a:pPr marL="0" indent="0">
              <a:buNone/>
            </a:pPr>
            <a:r>
              <a:rPr lang="hr-HR" sz="2000" i="1" dirty="0">
                <a:latin typeface="Calibri" panose="020F0502020204030204" pitchFamily="34" charset="0"/>
                <a:cs typeface="Calibri" panose="020F0502020204030204" pitchFamily="34" charset="0"/>
              </a:rPr>
              <a:t>prošli sat?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90BF6E-A9A4-45B5-BF6C-83AB720C1F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2084" y="2729346"/>
            <a:ext cx="4019047" cy="1914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964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81268-93BD-48D3-A122-E84535B27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61680"/>
            <a:ext cx="8229240" cy="332399"/>
          </a:xfrm>
        </p:spPr>
        <p:txBody>
          <a:bodyPr/>
          <a:lstStyle/>
          <a:p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Biološka struktura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D2D0B0-486E-4981-ADC3-35B63A3EE1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2493" y="782782"/>
            <a:ext cx="5373056" cy="40005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6B9BD85-C6A3-46B8-8DA6-C01D96536E7D}"/>
              </a:ext>
            </a:extLst>
          </p:cNvPr>
          <p:cNvSpPr txBox="1"/>
          <p:nvPr/>
        </p:nvSpPr>
        <p:spPr>
          <a:xfrm>
            <a:off x="180110" y="3664756"/>
            <a:ext cx="45347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i="1" dirty="0">
                <a:latin typeface="Calibri" panose="020F0502020204030204" pitchFamily="34" charset="0"/>
                <a:cs typeface="Calibri" panose="020F0502020204030204" pitchFamily="34" charset="0"/>
              </a:rPr>
              <a:t>Proučite dobno-spolne strukture te odgovorite </a:t>
            </a:r>
          </a:p>
          <a:p>
            <a:r>
              <a:rPr lang="hr-HR" i="1" dirty="0">
                <a:latin typeface="Calibri" panose="020F0502020204030204" pitchFamily="34" charset="0"/>
                <a:cs typeface="Calibri" panose="020F0502020204030204" pitchFamily="34" charset="0"/>
              </a:rPr>
              <a:t>na pitanja u plavom okviru (str.98 udžbenik) </a:t>
            </a:r>
          </a:p>
          <a:p>
            <a:r>
              <a:rPr lang="hr-HR" i="1" dirty="0">
                <a:latin typeface="Calibri" panose="020F0502020204030204" pitchFamily="34" charset="0"/>
                <a:cs typeface="Calibri" panose="020F0502020204030204" pitchFamily="34" charset="0"/>
              </a:rPr>
              <a:t>pisano u bilježnicu.</a:t>
            </a:r>
          </a:p>
        </p:txBody>
      </p:sp>
    </p:spTree>
    <p:extLst>
      <p:ext uri="{BB962C8B-B14F-4D97-AF65-F5344CB8AC3E}">
        <p14:creationId xmlns:p14="http://schemas.microsoft.com/office/powerpoint/2010/main" val="2973283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1CF36-6ED4-4362-B7A4-CB967BEFF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61680"/>
            <a:ext cx="8229240" cy="332399"/>
          </a:xfrm>
        </p:spPr>
        <p:txBody>
          <a:bodyPr/>
          <a:lstStyle/>
          <a:p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Narodnosna struktura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A87D5E-2272-4513-91E1-18697E6C7D98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360218" y="1679550"/>
            <a:ext cx="8229240" cy="830997"/>
          </a:xfrm>
        </p:spPr>
        <p:txBody>
          <a:bodyPr/>
          <a:lstStyle/>
          <a:p>
            <a:pPr marL="0" indent="0">
              <a:buNone/>
            </a:pPr>
            <a:r>
              <a:rPr lang="hr-HR" sz="2000" i="1" dirty="0">
                <a:latin typeface="Calibri" panose="020F0502020204030204" pitchFamily="34" charset="0"/>
                <a:cs typeface="Calibri" panose="020F0502020204030204" pitchFamily="34" charset="0"/>
              </a:rPr>
              <a:t>Raspravite o pojmovima:</a:t>
            </a:r>
          </a:p>
          <a:p>
            <a:pPr marL="0" indent="0">
              <a:buNone/>
            </a:pPr>
            <a:r>
              <a:rPr lang="hr-HR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Nacija, nacionalna manjina, </a:t>
            </a:r>
          </a:p>
          <a:p>
            <a:pPr marL="0" indent="0">
              <a:buNone/>
            </a:pPr>
            <a:r>
              <a:rPr lang="hr-HR" sz="2000" b="1" i="1">
                <a:latin typeface="Calibri" panose="020F0502020204030204" pitchFamily="34" charset="0"/>
                <a:cs typeface="Calibri" panose="020F0502020204030204" pitchFamily="34" charset="0"/>
              </a:rPr>
              <a:t>hrvatski građani, dvojno državljanstvo</a:t>
            </a:r>
            <a:r>
              <a:rPr lang="hr-HR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DF9E6D-D95D-4DE4-8C79-2A01B0E587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0683" y="2571750"/>
            <a:ext cx="5438775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62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B52E4B-E254-43D7-892C-EBF81D903A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430" y="895204"/>
            <a:ext cx="8535140" cy="335309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7CCAC34-5AD8-4477-A7E2-1EBFC7C2103F}"/>
              </a:ext>
            </a:extLst>
          </p:cNvPr>
          <p:cNvSpPr txBox="1"/>
          <p:nvPr/>
        </p:nvSpPr>
        <p:spPr>
          <a:xfrm>
            <a:off x="491836" y="3200400"/>
            <a:ext cx="25040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000" i="1" dirty="0">
                <a:latin typeface="Calibri" panose="020F0502020204030204" pitchFamily="34" charset="0"/>
                <a:cs typeface="Calibri" panose="020F0502020204030204" pitchFamily="34" charset="0"/>
              </a:rPr>
              <a:t>Opišite narodnosnu </a:t>
            </a:r>
          </a:p>
          <a:p>
            <a:r>
              <a:rPr lang="hr-HR" sz="2000" i="1" dirty="0">
                <a:latin typeface="Calibri" panose="020F0502020204030204" pitchFamily="34" charset="0"/>
                <a:cs typeface="Calibri" panose="020F0502020204030204" pitchFamily="34" charset="0"/>
              </a:rPr>
              <a:t>strukturu stanovništva</a:t>
            </a:r>
          </a:p>
          <a:p>
            <a:r>
              <a:rPr lang="hr-HR" sz="2000" i="1" dirty="0">
                <a:latin typeface="Calibri" panose="020F0502020204030204" pitchFamily="34" charset="0"/>
                <a:cs typeface="Calibri" panose="020F0502020204030204" pitchFamily="34" charset="0"/>
              </a:rPr>
              <a:t>Hrvatske 2011.</a:t>
            </a:r>
          </a:p>
        </p:txBody>
      </p:sp>
    </p:spTree>
    <p:extLst>
      <p:ext uri="{BB962C8B-B14F-4D97-AF65-F5344CB8AC3E}">
        <p14:creationId xmlns:p14="http://schemas.microsoft.com/office/powerpoint/2010/main" val="248011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E1C10BA-19CA-4495-8B2D-968ADC8EFAE9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353291" y="1747601"/>
            <a:ext cx="8229240" cy="66479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Hrvati – većina u Hrvatskoj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nacionalne manjine – Srbi, Bošnjaci, Albanci, Talijani, Mađari, ..</a:t>
            </a:r>
          </a:p>
        </p:txBody>
      </p:sp>
    </p:spTree>
    <p:extLst>
      <p:ext uri="{BB962C8B-B14F-4D97-AF65-F5344CB8AC3E}">
        <p14:creationId xmlns:p14="http://schemas.microsoft.com/office/powerpoint/2010/main" val="3896585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52D3F03-5D81-4DB2-A9F7-6F2938E939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9872" y="777134"/>
            <a:ext cx="3629891" cy="2977448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84936786-3686-415A-A976-236D2F5A221D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66255" y="856195"/>
            <a:ext cx="8520185" cy="2708434"/>
          </a:xfrm>
        </p:spPr>
        <p:txBody>
          <a:bodyPr/>
          <a:lstStyle/>
          <a:p>
            <a:pPr marL="0" indent="0">
              <a:buNone/>
            </a:pPr>
            <a:r>
              <a:rPr lang="hr-HR" sz="2000" i="1" dirty="0">
                <a:latin typeface="Calibri" panose="020F0502020204030204" pitchFamily="34" charset="0"/>
                <a:cs typeface="Calibri" panose="020F0502020204030204" pitchFamily="34" charset="0"/>
              </a:rPr>
              <a:t>Prepoznajte li u </a:t>
            </a:r>
          </a:p>
          <a:p>
            <a:pPr marL="0" indent="0">
              <a:buNone/>
            </a:pPr>
            <a:r>
              <a:rPr lang="hr-HR" sz="2000" i="1" dirty="0">
                <a:latin typeface="Calibri" panose="020F0502020204030204" pitchFamily="34" charset="0"/>
                <a:cs typeface="Calibri" panose="020F0502020204030204" pitchFamily="34" charset="0"/>
              </a:rPr>
              <a:t>kojem dijelu Hrvatske je </a:t>
            </a:r>
          </a:p>
          <a:p>
            <a:pPr marL="0" indent="0">
              <a:buNone/>
            </a:pPr>
            <a:r>
              <a:rPr lang="hr-HR" sz="2000" i="1" dirty="0">
                <a:latin typeface="Calibri" panose="020F0502020204030204" pitchFamily="34" charset="0"/>
                <a:cs typeface="Calibri" panose="020F0502020204030204" pitchFamily="34" charset="0"/>
              </a:rPr>
              <a:t>postavljen ovaj putokaz?</a:t>
            </a:r>
          </a:p>
          <a:p>
            <a:pPr marL="0" indent="0">
              <a:buNone/>
            </a:pPr>
            <a:r>
              <a:rPr lang="hr-HR" sz="2000" i="1" dirty="0">
                <a:latin typeface="Calibri" panose="020F0502020204030204" pitchFamily="34" charset="0"/>
                <a:cs typeface="Calibri" panose="020F0502020204030204" pitchFamily="34" charset="0"/>
              </a:rPr>
              <a:t>Je li ovdje vidljivo Ustavno </a:t>
            </a:r>
          </a:p>
          <a:p>
            <a:pPr marL="0" indent="0">
              <a:buNone/>
            </a:pPr>
            <a:r>
              <a:rPr lang="hr-HR" sz="2000" i="1" dirty="0">
                <a:latin typeface="Calibri" panose="020F0502020204030204" pitchFamily="34" charset="0"/>
                <a:cs typeface="Calibri" panose="020F0502020204030204" pitchFamily="34" charset="0"/>
              </a:rPr>
              <a:t>pravo nacionalne manjine? </a:t>
            </a:r>
          </a:p>
          <a:p>
            <a:pPr marL="0" indent="0">
              <a:buNone/>
            </a:pPr>
            <a:r>
              <a:rPr lang="hr-HR" sz="2000" i="1" dirty="0">
                <a:latin typeface="Calibri" panose="020F0502020204030204" pitchFamily="34" charset="0"/>
                <a:cs typeface="Calibri" panose="020F0502020204030204" pitchFamily="34" charset="0"/>
              </a:rPr>
              <a:t>Koje nacionalne manjine?O kojem je pravu</a:t>
            </a:r>
          </a:p>
          <a:p>
            <a:pPr marL="0" indent="0">
              <a:buNone/>
            </a:pPr>
            <a:r>
              <a:rPr lang="hr-HR" sz="2000" i="1" dirty="0">
                <a:latin typeface="Calibri" panose="020F0502020204030204" pitchFamily="34" charset="0"/>
                <a:cs typeface="Calibri" panose="020F0502020204030204" pitchFamily="34" charset="0"/>
              </a:rPr>
              <a:t>riječ?</a:t>
            </a:r>
          </a:p>
        </p:txBody>
      </p:sp>
    </p:spTree>
    <p:extLst>
      <p:ext uri="{BB962C8B-B14F-4D97-AF65-F5344CB8AC3E}">
        <p14:creationId xmlns:p14="http://schemas.microsoft.com/office/powerpoint/2010/main" val="3989973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A1C67-AC21-4607-882D-D1EAB373E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61680"/>
            <a:ext cx="8229240" cy="332399"/>
          </a:xfrm>
        </p:spPr>
        <p:txBody>
          <a:bodyPr/>
          <a:lstStyle/>
          <a:p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Vjerska struktura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EAE3D6-AB4A-4E19-9356-34E6A920D5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148" y="1519670"/>
            <a:ext cx="8401050" cy="329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42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318</Words>
  <Application>Microsoft Office PowerPoint</Application>
  <PresentationFormat>On-screen Show (16:9)</PresentationFormat>
  <Paragraphs>69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PowerPoint Presentation</vt:lpstr>
      <vt:lpstr>PowerPoint Presentation</vt:lpstr>
      <vt:lpstr>Ponovimo...</vt:lpstr>
      <vt:lpstr>Biološka struktura</vt:lpstr>
      <vt:lpstr>Narodnosna struktura</vt:lpstr>
      <vt:lpstr>PowerPoint Presentation</vt:lpstr>
      <vt:lpstr>PowerPoint Presentation</vt:lpstr>
      <vt:lpstr>PowerPoint Presentation</vt:lpstr>
      <vt:lpstr>Vjerska struktura</vt:lpstr>
      <vt:lpstr>PowerPoint Presentation</vt:lpstr>
      <vt:lpstr>Jezična struktura</vt:lpstr>
      <vt:lpstr>Gospodarska struktura</vt:lpstr>
      <vt:lpstr>Obrazovna struktura </vt:lpstr>
      <vt:lpstr>PowerPoint Presentation</vt:lpstr>
      <vt:lpstr>Izradila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jloncar</dc:creator>
  <dc:description/>
  <cp:lastModifiedBy>Korisnik</cp:lastModifiedBy>
  <cp:revision>28</cp:revision>
  <dcterms:created xsi:type="dcterms:W3CDTF">2019-03-27T12:00:31Z</dcterms:created>
  <dcterms:modified xsi:type="dcterms:W3CDTF">2020-01-18T13:22:28Z</dcterms:modified>
  <dc:language>hr-HR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Prikaz na zaslonu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